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4"/>
  </p:notesMasterIdLst>
  <p:handoutMasterIdLst>
    <p:handoutMasterId r:id="rId5"/>
  </p:handoutMasterIdLst>
  <p:sldIdLst>
    <p:sldId id="637" r:id="rId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Michelle (GSFC-417.0)[ADNET SYSTEMS INC]" initials="SM(S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CCCFF"/>
    <a:srgbClr val="0000FF"/>
    <a:srgbClr val="FF0000"/>
    <a:srgbClr val="FFFF66"/>
    <a:srgbClr val="002060"/>
    <a:srgbClr val="CC0000"/>
    <a:srgbClr val="800080"/>
    <a:srgbClr val="1F497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93979" autoAdjust="0"/>
  </p:normalViewPr>
  <p:slideViewPr>
    <p:cSldViewPr>
      <p:cViewPr varScale="1">
        <p:scale>
          <a:sx n="179" d="100"/>
          <a:sy n="179" d="100"/>
        </p:scale>
        <p:origin x="130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526" y="-108"/>
      </p:cViewPr>
      <p:guideLst>
        <p:guide orient="horz" pos="3023"/>
        <p:guide pos="230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418" cy="479486"/>
          </a:xfrm>
          <a:prstGeom prst="rect">
            <a:avLst/>
          </a:prstGeom>
        </p:spPr>
        <p:txBody>
          <a:bodyPr vert="horz" lIns="95458" tIns="47729" rIns="95458" bIns="477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125" y="0"/>
            <a:ext cx="3170418" cy="479486"/>
          </a:xfrm>
          <a:prstGeom prst="rect">
            <a:avLst/>
          </a:prstGeom>
        </p:spPr>
        <p:txBody>
          <a:bodyPr vert="horz" lIns="95458" tIns="47729" rIns="95458" bIns="47729" rtlCol="0"/>
          <a:lstStyle>
            <a:lvl1pPr algn="r">
              <a:defRPr sz="1200"/>
            </a:lvl1pPr>
          </a:lstStyle>
          <a:p>
            <a:fld id="{82A38DBF-484E-4640-980E-083FD884DC4F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073"/>
            <a:ext cx="3170418" cy="479486"/>
          </a:xfrm>
          <a:prstGeom prst="rect">
            <a:avLst/>
          </a:prstGeom>
        </p:spPr>
        <p:txBody>
          <a:bodyPr vert="horz" lIns="95458" tIns="47729" rIns="95458" bIns="477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125" y="9120073"/>
            <a:ext cx="3170418" cy="479486"/>
          </a:xfrm>
          <a:prstGeom prst="rect">
            <a:avLst/>
          </a:prstGeom>
        </p:spPr>
        <p:txBody>
          <a:bodyPr vert="horz" lIns="95458" tIns="47729" rIns="95458" bIns="47729" rtlCol="0" anchor="b"/>
          <a:lstStyle>
            <a:lvl1pPr algn="r">
              <a:defRPr sz="1200"/>
            </a:lvl1pPr>
          </a:lstStyle>
          <a:p>
            <a:fld id="{FED82EAF-D120-45D5-804E-3FC1706AD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0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7095" tIns="48549" rIns="97095" bIns="485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095" tIns="48549" rIns="97095" bIns="48549" rtlCol="0"/>
          <a:lstStyle>
            <a:lvl1pPr algn="r">
              <a:defRPr sz="1200"/>
            </a:lvl1pPr>
          </a:lstStyle>
          <a:p>
            <a:fld id="{2985B74E-7692-4928-8D02-FD4FDECB1444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95" tIns="48549" rIns="97095" bIns="485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7095" tIns="48549" rIns="97095" bIns="485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95" tIns="48549" rIns="97095" bIns="485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7095" tIns="48549" rIns="97095" bIns="48549" rtlCol="0" anchor="b"/>
          <a:lstStyle>
            <a:lvl1pPr algn="r">
              <a:defRPr sz="1200"/>
            </a:lvl1pPr>
          </a:lstStyle>
          <a:p>
            <a:fld id="{201F49F2-3423-4B53-A287-98C36BEBC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49F2-3423-4B53-A287-98C36BEBC0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95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GOES-R_logo_v2_Presentation Siz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9" y="133333"/>
            <a:ext cx="3571906" cy="238127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235" y="653415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6652-F626-454A-851B-0656F6A0F77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0D5D-487B-49EF-ADB5-2AA03D04BA2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9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1055-48A6-3246-B91B-18BA09128D8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C741-1BF0-41AA-9B51-622F501F52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 descr="GOES-R_logo_v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143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CB09A-BA5E-4AB7-91E1-C59162FD57D5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55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ES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53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9"/>
            <a:ext cx="6019800" cy="752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492601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06B1-6051-4AC4-8213-63945BE1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5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29002" y="76200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As of: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37956" y="767584"/>
            <a:ext cx="2895600" cy="381000"/>
          </a:xfr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Date data is current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9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February 1, 2013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16679"/>
            <a:ext cx="3962400" cy="365125"/>
          </a:xfrm>
        </p:spPr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GOES-R Ground Segment Project Status Review</a:t>
            </a:r>
          </a:p>
        </p:txBody>
      </p:sp>
    </p:spTree>
    <p:extLst>
      <p:ext uri="{BB962C8B-B14F-4D97-AF65-F5344CB8AC3E}">
        <p14:creationId xmlns:p14="http://schemas.microsoft.com/office/powerpoint/2010/main" val="2188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142" y="46482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42" y="685800"/>
            <a:ext cx="6781800" cy="182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9F38-5EC6-D140-80EF-CFE0A6945C1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610-794B-43F9-A0D9-AF1E5933AB5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6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b566dac80219blue-earth-wallpaper.jpg"/>
          <p:cNvPicPr>
            <a:picLocks noChangeAspect="1"/>
          </p:cNvPicPr>
          <p:nvPr userDrawn="1"/>
        </p:nvPicPr>
        <p:blipFill>
          <a:blip r:embed="rId2" cstate="print"/>
          <a:srcRect l="10479" t="40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0640"/>
            <a:ext cx="7086600" cy="6800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5EF8-31B4-4F78-B46E-860652303D3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1" descr="GOES-R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48890"/>
            <a:ext cx="914400" cy="5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1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B839-8756-C94C-A47D-583F8BA95CC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B978-F783-4560-B5F8-459943D3045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3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9001-4838-5A4A-AF6B-307A42C382F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E794-286C-43E6-A7E2-0D551E93D8D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534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GOES-R_logo_v2_Presentation Siz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" y="-6288"/>
            <a:ext cx="1231677" cy="82111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5386AC7-0440-4620-9F0A-17C3F6302E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AB6D1-6459-4441-BBE4-74E809A1525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48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/>
          </p:cNvCxnSpPr>
          <p:nvPr/>
        </p:nvCxnSpPr>
        <p:spPr>
          <a:xfrm>
            <a:off x="4039391" y="3273028"/>
            <a:ext cx="524598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58990" y="5042010"/>
            <a:ext cx="3219819" cy="1595203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GOES-R Flight Project</a:t>
            </a:r>
          </a:p>
          <a:p>
            <a:pPr algn="ctr" eaLnBrk="0" hangingPunct="0"/>
            <a:r>
              <a:rPr lang="en-US" sz="1300" dirty="0"/>
              <a:t>Project Manager: John Deily, NASA</a:t>
            </a:r>
          </a:p>
          <a:p>
            <a:pPr algn="ctr" eaLnBrk="0" hangingPunct="0"/>
            <a:r>
              <a:rPr lang="en-US" sz="1300" dirty="0"/>
              <a:t>Deputy PM: Monica Todirita, NOAA</a:t>
            </a:r>
          </a:p>
          <a:p>
            <a:pPr algn="ctr" eaLnBrk="0" hangingPunct="0"/>
            <a:r>
              <a:rPr lang="en-US" sz="1300" dirty="0"/>
              <a:t>Deputy PM: </a:t>
            </a:r>
            <a:r>
              <a:rPr lang="en-US" sz="1300" i="1" dirty="0"/>
              <a:t>Vacant</a:t>
            </a:r>
            <a:r>
              <a:rPr lang="en-US" sz="1300" dirty="0"/>
              <a:t>, NASA</a:t>
            </a:r>
          </a:p>
          <a:p>
            <a:pPr algn="ctr" eaLnBrk="0" hangingPunct="0"/>
            <a:r>
              <a:rPr lang="en-US" sz="1300" dirty="0"/>
              <a:t>Deputy PM (Resources): Heather Matthews, </a:t>
            </a:r>
          </a:p>
          <a:p>
            <a:pPr algn="ctr" eaLnBrk="0" hangingPunct="0"/>
            <a:r>
              <a:rPr lang="en-US" sz="1300" dirty="0"/>
              <a:t>NASA</a:t>
            </a:r>
            <a:endParaRPr lang="en-US" sz="1300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98130" y="956207"/>
            <a:ext cx="4109335" cy="1320644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Aft>
                <a:spcPts val="100"/>
              </a:spcAft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GOES-R &amp; GeoXO Program Office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System Program Director (SPD): Pam Sullivan,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Deputy SPD: Ed Grigsby, NASA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Assistant SPD: Jim Valenti,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Chief of Staff: Kevin Fryar,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Program Support Manager/ISO:  Jeremy Wilson, NASA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08404" y="3565577"/>
            <a:ext cx="2943236" cy="593118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Systems Engineering</a:t>
            </a:r>
          </a:p>
          <a:p>
            <a:pPr algn="ctr"/>
            <a:r>
              <a:rPr lang="en-US" sz="1300" dirty="0"/>
              <a:t>Lead: Alexander Krimchansky, NASA</a:t>
            </a:r>
          </a:p>
          <a:p>
            <a:pPr algn="ctr"/>
            <a:r>
              <a:rPr lang="en-US" sz="1300" dirty="0"/>
              <a:t>Deputy: Craig Keeler, NOAA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177954" y="2940821"/>
            <a:ext cx="2946901" cy="540818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Control</a:t>
            </a:r>
          </a:p>
          <a:p>
            <a:pPr algn="ctr"/>
            <a:r>
              <a:rPr lang="en-US" sz="1300" dirty="0"/>
              <a:t>Lead: Steve Schaeffer, NOAA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011058" y="4264923"/>
            <a:ext cx="2940581" cy="508252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Mission Assurance</a:t>
            </a:r>
          </a:p>
          <a:p>
            <a:pPr algn="ctr"/>
            <a:r>
              <a:rPr lang="en-US" sz="1300" dirty="0"/>
              <a:t>Lead: Syed Aziz, NASA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4997854" y="2353660"/>
            <a:ext cx="3674580" cy="1121997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Science</a:t>
            </a:r>
          </a:p>
          <a:p>
            <a:pPr algn="ctr"/>
            <a:r>
              <a:rPr lang="en-US" sz="1300" dirty="0"/>
              <a:t>GEO Scientist &amp; GeoXO Program Scientist:</a:t>
            </a:r>
          </a:p>
          <a:p>
            <a:pPr algn="ctr"/>
            <a:r>
              <a:rPr lang="en-US" sz="1300" dirty="0"/>
              <a:t>Andy Heidinger, NOAA</a:t>
            </a:r>
          </a:p>
          <a:p>
            <a:pPr algn="ctr"/>
            <a:r>
              <a:rPr lang="en-US" sz="1300" dirty="0"/>
              <a:t>GOES-R Scientist &amp; Deputy GeoXO Program Scientist: </a:t>
            </a:r>
          </a:p>
          <a:p>
            <a:pPr algn="ctr"/>
            <a:r>
              <a:rPr lang="en-US" sz="1300" dirty="0"/>
              <a:t>Dan Lindsey, NOAA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031503" y="3626192"/>
            <a:ext cx="3082713" cy="916553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Contracts</a:t>
            </a:r>
          </a:p>
          <a:p>
            <a:pPr algn="ctr"/>
            <a:r>
              <a:rPr lang="en-US" sz="1300" dirty="0"/>
              <a:t>Ground (Core Ground): Audrey Hogg, NOAA</a:t>
            </a:r>
          </a:p>
          <a:p>
            <a:pPr algn="ctr"/>
            <a:r>
              <a:rPr lang="en-US" sz="1300" dirty="0"/>
              <a:t>Ground (GGSS): Jerry Robertson, NOAA</a:t>
            </a:r>
          </a:p>
          <a:p>
            <a:pPr algn="ctr"/>
            <a:r>
              <a:rPr lang="en-US" sz="1300" dirty="0"/>
              <a:t>Flight: Tammy Seidel, NASA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23525" y="69193"/>
            <a:ext cx="7255473" cy="656584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+mj-lt"/>
              </a:rPr>
              <a:t>GOES-R &amp; GeoXO Program Organization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F08EC-556D-4A1C-845F-2ABFACE9E84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24144" y="822030"/>
            <a:ext cx="1558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As of: May 2, 2022</a:t>
            </a:r>
          </a:p>
        </p:txBody>
      </p:sp>
      <p:cxnSp>
        <p:nvCxnSpPr>
          <p:cNvPr id="145" name="Straight Connector 144"/>
          <p:cNvCxnSpPr>
            <a:cxnSpLocks/>
          </p:cNvCxnSpPr>
          <p:nvPr/>
        </p:nvCxnSpPr>
        <p:spPr>
          <a:xfrm flipH="1">
            <a:off x="4113075" y="4002723"/>
            <a:ext cx="450914" cy="0"/>
          </a:xfrm>
          <a:prstGeom prst="line">
            <a:avLst/>
          </a:prstGeom>
          <a:ln w="22225"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 flipH="1">
            <a:off x="4572000" y="4504340"/>
            <a:ext cx="436404" cy="0"/>
          </a:xfrm>
          <a:prstGeom prst="line">
            <a:avLst/>
          </a:prstGeom>
          <a:ln w="22225"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4" idx="2"/>
            <a:endCxn id="5" idx="0"/>
          </p:cNvCxnSpPr>
          <p:nvPr/>
        </p:nvCxnSpPr>
        <p:spPr>
          <a:xfrm>
            <a:off x="4552798" y="2276851"/>
            <a:ext cx="16102" cy="2765159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4552364" y="2776115"/>
            <a:ext cx="450150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0469" y="4811580"/>
            <a:ext cx="3082713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69651" y="4811580"/>
            <a:ext cx="3082713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69651" y="4811580"/>
            <a:ext cx="0" cy="364384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13182" y="4811580"/>
            <a:ext cx="0" cy="364384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11" y="51051"/>
            <a:ext cx="1236069" cy="593703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FAACB-2C7D-423B-8D0F-A62F36D8D1D6}"/>
              </a:ext>
            </a:extLst>
          </p:cNvPr>
          <p:cNvCxnSpPr>
            <a:cxnSpLocks/>
          </p:cNvCxnSpPr>
          <p:nvPr/>
        </p:nvCxnSpPr>
        <p:spPr>
          <a:xfrm>
            <a:off x="4558254" y="3851455"/>
            <a:ext cx="450150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78615" y="5042010"/>
            <a:ext cx="2798016" cy="1595222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GeoXO Flight Project</a:t>
            </a:r>
          </a:p>
          <a:p>
            <a:pPr algn="ctr" eaLnBrk="0" hangingPunct="0"/>
            <a:r>
              <a:rPr lang="en-US" sz="1300" dirty="0"/>
              <a:t>Project Manager: Candace Carlisle, NASA</a:t>
            </a:r>
          </a:p>
          <a:p>
            <a:pPr algn="ctr" eaLnBrk="0" hangingPunct="0"/>
            <a:r>
              <a:rPr lang="en-US" sz="1300" dirty="0"/>
              <a:t>Deputy PM: Chris Wheeler, NOAA</a:t>
            </a:r>
          </a:p>
          <a:p>
            <a:pPr algn="ctr" eaLnBrk="0" hangingPunct="0"/>
            <a:r>
              <a:rPr lang="en-US" sz="1300" dirty="0"/>
              <a:t>Deputy PM: Monica Todirita, NOAA</a:t>
            </a:r>
          </a:p>
          <a:p>
            <a:pPr algn="ctr" eaLnBrk="0" hangingPunct="0"/>
            <a:r>
              <a:rPr lang="en-US" sz="1300" dirty="0"/>
              <a:t>Deputy PM: TBD, NASA</a:t>
            </a:r>
          </a:p>
          <a:p>
            <a:pPr algn="ctr" eaLnBrk="0" hangingPunct="0"/>
            <a:r>
              <a:rPr lang="en-US" sz="1300" dirty="0"/>
              <a:t>Deputy PM (Resources): Heather</a:t>
            </a:r>
          </a:p>
          <a:p>
            <a:pPr algn="ctr" eaLnBrk="0" hangingPunct="0"/>
            <a:r>
              <a:rPr lang="en-US" sz="1300" dirty="0"/>
              <a:t>Matthews, NASA</a:t>
            </a:r>
            <a:endParaRPr lang="en-US" sz="1300" i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261820" y="5042010"/>
            <a:ext cx="2803565" cy="159520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t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GeoXO Ground Segment Project</a:t>
            </a:r>
          </a:p>
          <a:p>
            <a:pPr algn="ctr" eaLnBrk="0" hangingPunct="0"/>
            <a:r>
              <a:rPr lang="en-US" sz="1300" dirty="0"/>
              <a:t>Project Manager (Acting): Steve </a:t>
            </a:r>
          </a:p>
          <a:p>
            <a:pPr algn="ctr" eaLnBrk="0" hangingPunct="0"/>
            <a:r>
              <a:rPr lang="en-US" sz="1300" dirty="0" err="1"/>
              <a:t>Grippando</a:t>
            </a:r>
            <a:r>
              <a:rPr lang="en-US" sz="1300" dirty="0"/>
              <a:t>, NOAA</a:t>
            </a:r>
          </a:p>
          <a:p>
            <a:pPr algn="ctr" eaLnBrk="0" hangingPunct="0"/>
            <a:r>
              <a:rPr lang="en-US" sz="1300" dirty="0"/>
              <a:t>Deputy PM: </a:t>
            </a:r>
            <a:r>
              <a:rPr lang="en-US" sz="1300" i="1" dirty="0"/>
              <a:t>Vacant</a:t>
            </a:r>
            <a:r>
              <a:rPr lang="en-US" sz="1300" dirty="0"/>
              <a:t>, NASA </a:t>
            </a:r>
          </a:p>
          <a:p>
            <a:pPr algn="ctr" eaLnBrk="0" hangingPunct="0"/>
            <a:r>
              <a:rPr lang="en-US" sz="1300" dirty="0"/>
              <a:t>Deputy PM (Resources): Margaret </a:t>
            </a:r>
            <a:r>
              <a:rPr lang="en-US" sz="1300" dirty="0" err="1"/>
              <a:t>Pavlik</a:t>
            </a:r>
            <a:r>
              <a:rPr lang="en-US" sz="1300" dirty="0"/>
              <a:t>, </a:t>
            </a:r>
          </a:p>
          <a:p>
            <a:pPr algn="ctr" eaLnBrk="0" hangingPunct="0"/>
            <a:r>
              <a:rPr lang="en-US" sz="1300" dirty="0"/>
              <a:t>NASA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114828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39924</TotalTime>
  <Words>240</Words>
  <Application>Microsoft Office PowerPoint</Application>
  <PresentationFormat>On-screen Show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1_Office Theme</vt:lpstr>
      <vt:lpstr>GOES-R &amp; GeoXO Program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Status and Responses to SRR RFAs</dc:title>
  <dc:creator>Pickering, Richard A. (GSFC-4000)</dc:creator>
  <cp:lastModifiedBy>Sabia, Stephen (GSFC-410.0)[ASRC FEDERAL SYSTEM SOLUTIONS]</cp:lastModifiedBy>
  <cp:revision>1136</cp:revision>
  <cp:lastPrinted>2018-09-13T14:17:38Z</cp:lastPrinted>
  <dcterms:created xsi:type="dcterms:W3CDTF">2010-06-14T17:25:55Z</dcterms:created>
  <dcterms:modified xsi:type="dcterms:W3CDTF">2022-05-03T11:13:30Z</dcterms:modified>
</cp:coreProperties>
</file>